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4"/>
  </p:sldMasterIdLst>
  <p:notesMasterIdLst>
    <p:notesMasterId r:id="rId23"/>
  </p:notesMasterIdLst>
  <p:sldIdLst>
    <p:sldId id="257" r:id="rId5"/>
    <p:sldId id="270" r:id="rId6"/>
    <p:sldId id="260" r:id="rId7"/>
    <p:sldId id="256" r:id="rId8"/>
    <p:sldId id="322" r:id="rId9"/>
    <p:sldId id="263" r:id="rId10"/>
    <p:sldId id="323" r:id="rId11"/>
    <p:sldId id="325" r:id="rId12"/>
    <p:sldId id="295" r:id="rId13"/>
    <p:sldId id="326" r:id="rId14"/>
    <p:sldId id="259" r:id="rId15"/>
    <p:sldId id="324" r:id="rId16"/>
    <p:sldId id="265" r:id="rId17"/>
    <p:sldId id="292" r:id="rId18"/>
    <p:sldId id="262" r:id="rId19"/>
    <p:sldId id="261" r:id="rId20"/>
    <p:sldId id="327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85731" autoAdjust="0"/>
  </p:normalViewPr>
  <p:slideViewPr>
    <p:cSldViewPr snapToGrid="0">
      <p:cViewPr varScale="1">
        <p:scale>
          <a:sx n="98" d="100"/>
          <a:sy n="98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7936-2BC9-4D88-B45D-58DF2A47E39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1457F-16A8-420B-9A2D-DDF50777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1457F-16A8-420B-9A2D-DDF50777F3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6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1457F-16A8-420B-9A2D-DDF50777F3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68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1457F-16A8-420B-9A2D-DDF50777F3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3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1457F-16A8-420B-9A2D-DDF50777F3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2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1457F-16A8-420B-9A2D-DDF50777F3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2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1457F-16A8-420B-9A2D-DDF50777F3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6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1457F-16A8-420B-9A2D-DDF50777F3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7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1457F-16A8-420B-9A2D-DDF50777F3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8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1457F-16A8-420B-9A2D-DDF50777F3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07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1457F-16A8-420B-9A2D-DDF50777F3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0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1457F-16A8-420B-9A2D-DDF50777F3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3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0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6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2260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70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3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11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3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4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5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7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6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9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4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6F1D15-C2D0-4A89-B4F9-785A0046BF4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D161C-45DA-4FC3-88E3-DC922F7A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16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udentaid.gov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10E2F8-0288-4F81-8942-53AC6E6E2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D69D1-12AA-4162-96B5-2B0B4791AA14}"/>
              </a:ext>
            </a:extLst>
          </p:cNvPr>
          <p:cNvSpPr txBox="1"/>
          <p:nvPr/>
        </p:nvSpPr>
        <p:spPr>
          <a:xfrm>
            <a:off x="850287" y="714055"/>
            <a:ext cx="614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www.FAFSA.gov</a:t>
            </a:r>
          </a:p>
        </p:txBody>
      </p:sp>
    </p:spTree>
    <p:extLst>
      <p:ext uri="{BB962C8B-B14F-4D97-AF65-F5344CB8AC3E}">
        <p14:creationId xmlns:p14="http://schemas.microsoft.com/office/powerpoint/2010/main" val="2631947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DCFE14-E020-4CF1-8B41-43157788F6AC}"/>
              </a:ext>
            </a:extLst>
          </p:cNvPr>
          <p:cNvSpPr/>
          <p:nvPr/>
        </p:nvSpPr>
        <p:spPr>
          <a:xfrm>
            <a:off x="6503894" y="2884235"/>
            <a:ext cx="6096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Provides part-time employment while you are enrolled in school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Available to full-time or part-time students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times you create your own schedule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27AE83-9A07-44BF-93CD-2A2406BB3F20}"/>
              </a:ext>
            </a:extLst>
          </p:cNvPr>
          <p:cNvSpPr/>
          <p:nvPr/>
        </p:nvSpPr>
        <p:spPr>
          <a:xfrm>
            <a:off x="6795741" y="1392527"/>
            <a:ext cx="4490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STUDY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5ACBD2-16EB-49AD-80C4-F520EF12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2" y="1049228"/>
            <a:ext cx="6304003" cy="42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9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EDE43-9AF4-4A17-96D0-C6178EE37978}"/>
              </a:ext>
            </a:extLst>
          </p:cNvPr>
          <p:cNvSpPr/>
          <p:nvPr/>
        </p:nvSpPr>
        <p:spPr>
          <a:xfrm>
            <a:off x="6466326" y="1392527"/>
            <a:ext cx="5149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SCHOLARSHIPS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CFA1F-A734-4CAF-8200-DB1F39FAB7AF}"/>
              </a:ext>
            </a:extLst>
          </p:cNvPr>
          <p:cNvSpPr/>
          <p:nvPr/>
        </p:nvSpPr>
        <p:spPr>
          <a:xfrm>
            <a:off x="5992909" y="2828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Money you receive that you do not have to pay back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Maybe based on your major, grades, and other criteria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ED447-C8C7-4133-BF78-D7ABFD136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4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9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99" y="2560624"/>
            <a:ext cx="5061397" cy="111042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Are you an Independent </a:t>
            </a:r>
            <a:br>
              <a:rPr lang="en-US" sz="4000" dirty="0"/>
            </a:br>
            <a:r>
              <a:rPr lang="en-US" sz="4000" dirty="0"/>
              <a:t>or a </a:t>
            </a:r>
            <a:br>
              <a:rPr lang="en-US" sz="4000" dirty="0"/>
            </a:br>
            <a:r>
              <a:rPr lang="en-US" sz="4000" dirty="0"/>
              <a:t>Dependent student?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932" y="4646999"/>
            <a:ext cx="4946746" cy="91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Can you answer “yes” to any of the following questions?</a:t>
            </a:r>
          </a:p>
        </p:txBody>
      </p:sp>
      <p:pic>
        <p:nvPicPr>
          <p:cNvPr id="9" name="Content Placeholder 4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10141" r="8368" b="34458"/>
          <a:stretch/>
        </p:blipFill>
        <p:spPr>
          <a:xfrm>
            <a:off x="6666211" y="47064"/>
            <a:ext cx="5418213" cy="676387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29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33DC-202D-4646-B9A8-3ADF2CBC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50481-11B5-4405-8596-62865DF565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931" r="-834"/>
          <a:stretch/>
        </p:blipFill>
        <p:spPr>
          <a:xfrm>
            <a:off x="7099405" y="2098492"/>
            <a:ext cx="5045652" cy="454614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A57A12-8833-4686-B430-6D0799F7F9DE}"/>
              </a:ext>
            </a:extLst>
          </p:cNvPr>
          <p:cNvSpPr txBox="1">
            <a:spLocks/>
          </p:cNvSpPr>
          <p:nvPr/>
        </p:nvSpPr>
        <p:spPr>
          <a:xfrm>
            <a:off x="120402" y="1331259"/>
            <a:ext cx="6979003" cy="531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hlinkClick r:id="rId4"/>
              </a:rPr>
              <a:t>www.studentaid.gov</a:t>
            </a:r>
            <a:endParaRPr lang="en-US" dirty="0"/>
          </a:p>
          <a:p>
            <a:r>
              <a:rPr lang="en-US" dirty="0"/>
              <a:t>Select Create account &amp; Get Started</a:t>
            </a:r>
          </a:p>
          <a:p>
            <a:r>
              <a:rPr lang="en-US" dirty="0"/>
              <a:t>Password can not be any portion of your (name, social, birth)</a:t>
            </a:r>
          </a:p>
          <a:p>
            <a:r>
              <a:rPr lang="en-US" dirty="0"/>
              <a:t>Write it down or take a picture </a:t>
            </a:r>
          </a:p>
          <a:p>
            <a:r>
              <a:rPr lang="en-US" dirty="0"/>
              <a:t>Use your personal Email Address not your school or Parents</a:t>
            </a:r>
          </a:p>
          <a:p>
            <a:r>
              <a:rPr lang="en-US" dirty="0"/>
              <a:t>Take a picture of your challenge questions</a:t>
            </a:r>
          </a:p>
          <a:p>
            <a:r>
              <a:rPr lang="en-US" dirty="0"/>
              <a:t>You will receive a verification code on your cell and email</a:t>
            </a:r>
          </a:p>
          <a:p>
            <a:pPr marL="0" indent="0">
              <a:buFont typeface="Wingdings 3" charset="2"/>
              <a:buNone/>
            </a:pPr>
            <a:r>
              <a:rPr lang="en-US" b="1" dirty="0"/>
              <a:t>*** One parent has to create and ID as well***</a:t>
            </a:r>
          </a:p>
        </p:txBody>
      </p:sp>
    </p:spTree>
    <p:extLst>
      <p:ext uri="{BB962C8B-B14F-4D97-AF65-F5344CB8AC3E}">
        <p14:creationId xmlns:p14="http://schemas.microsoft.com/office/powerpoint/2010/main" val="168432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224" y="1420907"/>
            <a:ext cx="113762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u="sng" dirty="0"/>
              <a:t>Why do we need parents’ tax information?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Under Federal law to the extent your family is able, they are primarily responsible for paying for college expenses for dependent students.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There are </a:t>
            </a:r>
            <a:r>
              <a:rPr lang="en-US" sz="2400" b="1" dirty="0"/>
              <a:t>special circumstances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Student loans have nothing to do with the parent unless it’s a PLUS loan.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082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2A17-7C39-4BCA-9726-D14FA056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Parent to use on FAFSA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5821B-55EE-467F-BE3C-1B632E2A2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Unmarried with boyfriend/Girlfriend: </a:t>
            </a:r>
            <a:r>
              <a:rPr lang="en-US" b="1" dirty="0"/>
              <a:t>Parent only</a:t>
            </a:r>
          </a:p>
          <a:p>
            <a:r>
              <a:rPr lang="en-US" dirty="0"/>
              <a:t>Remarried: Parent and Step parents information</a:t>
            </a:r>
          </a:p>
          <a:p>
            <a:r>
              <a:rPr lang="en-US" dirty="0"/>
              <a:t>Court Ordered Custody: Use the custodial parents information</a:t>
            </a:r>
          </a:p>
          <a:p>
            <a:r>
              <a:rPr lang="en-US" dirty="0"/>
              <a:t>Emancipated Minor: Use your information only (you will have to provide roof of your emancipation</a:t>
            </a:r>
          </a:p>
          <a:p>
            <a:r>
              <a:rPr lang="en-US" dirty="0"/>
              <a:t>Homeless: Use your information only (you will have to provide proof of homelessness</a:t>
            </a:r>
          </a:p>
          <a:p>
            <a:r>
              <a:rPr lang="en-US" dirty="0"/>
              <a:t>Notarized letter of custody: You will use your biological parent unless the college makes provision for you</a:t>
            </a:r>
          </a:p>
        </p:txBody>
      </p:sp>
    </p:spTree>
    <p:extLst>
      <p:ext uri="{BB962C8B-B14F-4D97-AF65-F5344CB8AC3E}">
        <p14:creationId xmlns:p14="http://schemas.microsoft.com/office/powerpoint/2010/main" val="95346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DCD6-22AD-4E5D-A6F7-4C00779F9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1" y="452718"/>
            <a:ext cx="9834934" cy="1400530"/>
          </a:xfrm>
        </p:spPr>
        <p:txBody>
          <a:bodyPr/>
          <a:lstStyle/>
          <a:p>
            <a:r>
              <a:rPr lang="en-US" dirty="0"/>
              <a:t>Up load taxes from the IRS on FAFSA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AA54C3-5798-4B28-9952-561FBACB0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152983"/>
            <a:ext cx="6921500" cy="19327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2705B8-05E7-4B34-B519-9796DDE2A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173420"/>
            <a:ext cx="3949700" cy="3568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B5861F-7666-4852-A39C-36E1990C4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3173420"/>
            <a:ext cx="5226050" cy="34840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C65BAE-1B9B-4907-9BBD-2A1CDA859C97}"/>
              </a:ext>
            </a:extLst>
          </p:cNvPr>
          <p:cNvSpPr/>
          <p:nvPr/>
        </p:nvSpPr>
        <p:spPr>
          <a:xfrm>
            <a:off x="8674100" y="6273800"/>
            <a:ext cx="127000" cy="13148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3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ECFA7-0D69-41F7-A096-95D41FAF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sleep on Small Colleges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EBA2EC-199C-413B-AC69-0FA61EEB4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100" y="1450848"/>
            <a:ext cx="4569214" cy="304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17D4CD-9504-4F73-840F-B19F08C5F34B}"/>
              </a:ext>
            </a:extLst>
          </p:cNvPr>
          <p:cNvSpPr txBox="1"/>
          <p:nvPr/>
        </p:nvSpPr>
        <p:spPr>
          <a:xfrm>
            <a:off x="646111" y="1326969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 SCENARIO’s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Student A:			Student B:				Student C:</a:t>
            </a:r>
          </a:p>
          <a:p>
            <a:endParaRPr lang="en-US" dirty="0"/>
          </a:p>
          <a:p>
            <a:r>
              <a:rPr lang="en-US" dirty="0"/>
              <a:t>Pell: 3100			Pell: 1500				Pell: 3100				</a:t>
            </a:r>
          </a:p>
          <a:p>
            <a:r>
              <a:rPr lang="en-US" dirty="0"/>
              <a:t>FSAG: 1200			Bright future:950               -1500.00</a:t>
            </a:r>
          </a:p>
          <a:p>
            <a:r>
              <a:rPr lang="en-US" dirty="0"/>
              <a:t>____________		scholarship:500                 __________</a:t>
            </a:r>
          </a:p>
          <a:p>
            <a:r>
              <a:rPr lang="en-US" dirty="0"/>
              <a:t>4300.00                       _________________             1600.00</a:t>
            </a:r>
          </a:p>
          <a:p>
            <a:r>
              <a:rPr lang="en-US" dirty="0"/>
              <a:t>-1500.00(class)           2950                                   -500</a:t>
            </a:r>
          </a:p>
          <a:p>
            <a:r>
              <a:rPr lang="en-US" dirty="0"/>
              <a:t>_____________             -1500                                  ___________ </a:t>
            </a:r>
          </a:p>
          <a:p>
            <a:r>
              <a:rPr lang="en-US" dirty="0"/>
              <a:t>2800.00                       ________________               1100.00 refund</a:t>
            </a:r>
          </a:p>
          <a:p>
            <a:r>
              <a:rPr lang="en-US" dirty="0"/>
              <a:t>-500 (books)               1450.00</a:t>
            </a:r>
          </a:p>
          <a:p>
            <a:r>
              <a:rPr lang="en-US" dirty="0"/>
              <a:t>____________              -500</a:t>
            </a:r>
          </a:p>
          <a:p>
            <a:r>
              <a:rPr lang="en-US" dirty="0"/>
              <a:t>2300.00 (refund)        _________________</a:t>
            </a:r>
          </a:p>
          <a:p>
            <a:r>
              <a:rPr lang="en-US" dirty="0"/>
              <a:t>                                     950 (refund)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75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A20F-819C-43E2-9247-4426AC82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44D54-5556-4F0C-8904-36E6E71BD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FAFSA starts Oct 1</a:t>
            </a:r>
            <a:r>
              <a:rPr lang="en-US" baseline="30000" dirty="0"/>
              <a:t>st</a:t>
            </a:r>
            <a:r>
              <a:rPr lang="en-US" dirty="0"/>
              <a:t> every year</a:t>
            </a:r>
          </a:p>
          <a:p>
            <a:r>
              <a:rPr lang="en-US" dirty="0"/>
              <a:t>Everyone should complete a FAFSA </a:t>
            </a:r>
          </a:p>
          <a:p>
            <a:r>
              <a:rPr lang="en-US" dirty="0"/>
              <a:t>Make sure you complete the 21-22 for Fall semester of college</a:t>
            </a:r>
          </a:p>
          <a:p>
            <a:r>
              <a:rPr lang="en-US" dirty="0"/>
              <a:t>If you do not add the school the college will not get your information</a:t>
            </a:r>
          </a:p>
          <a:p>
            <a:r>
              <a:rPr lang="en-US" dirty="0"/>
              <a:t>It’s first come; First served (remember it started in October</a:t>
            </a:r>
          </a:p>
          <a:p>
            <a:r>
              <a:rPr lang="en-US" dirty="0"/>
              <a:t>You’re not alone </a:t>
            </a:r>
          </a:p>
          <a:p>
            <a:r>
              <a:rPr lang="en-US" dirty="0"/>
              <a:t>Get help for Free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3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57836"/>
            <a:ext cx="9601200" cy="1189038"/>
          </a:xfrm>
        </p:spPr>
        <p:txBody>
          <a:bodyPr/>
          <a:lstStyle/>
          <a:p>
            <a:pPr algn="ctr"/>
            <a:r>
              <a:rPr lang="en-US" sz="4400" dirty="0"/>
              <a:t>Objectives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588" y="2172727"/>
            <a:ext cx="6248400" cy="24384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What is Financial Aid?</a:t>
            </a:r>
          </a:p>
          <a:p>
            <a:pPr algn="ctr"/>
            <a:r>
              <a:rPr lang="en-US" dirty="0"/>
              <a:t>How do I receive Financial Aid?</a:t>
            </a:r>
          </a:p>
        </p:txBody>
      </p:sp>
    </p:spTree>
    <p:extLst>
      <p:ext uri="{BB962C8B-B14F-4D97-AF65-F5344CB8AC3E}">
        <p14:creationId xmlns:p14="http://schemas.microsoft.com/office/powerpoint/2010/main" val="176230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0B05DEE-4D6E-4B8B-818C-F90BF41102F4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28" b="89911" l="10000" r="90000">
                        <a14:foregroundMark x1="40000" y1="6528" x2="42889" y2="10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19" y="1004552"/>
            <a:ext cx="9487365" cy="78561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BCF82A-3AFF-4EC9-BA57-8CEC3BB74CA2}"/>
              </a:ext>
            </a:extLst>
          </p:cNvPr>
          <p:cNvSpPr/>
          <p:nvPr/>
        </p:nvSpPr>
        <p:spPr>
          <a:xfrm>
            <a:off x="3927657" y="2792523"/>
            <a:ext cx="71336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 let’s get started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“Run”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71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81650D-CEE9-4273-A3B3-76B57A9BF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797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AADEE8-ACAF-4A69-9E05-52CA6564CCDE}"/>
              </a:ext>
            </a:extLst>
          </p:cNvPr>
          <p:cNvSpPr/>
          <p:nvPr/>
        </p:nvSpPr>
        <p:spPr>
          <a:xfrm>
            <a:off x="1788458" y="6373888"/>
            <a:ext cx="831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want to be when you grow up?</a:t>
            </a:r>
          </a:p>
        </p:txBody>
      </p:sp>
    </p:spTree>
    <p:extLst>
      <p:ext uri="{BB962C8B-B14F-4D97-AF65-F5344CB8AC3E}">
        <p14:creationId xmlns:p14="http://schemas.microsoft.com/office/powerpoint/2010/main" val="285743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6282BE2-D1D4-4027-9815-5CFF2435321D}"/>
              </a:ext>
            </a:extLst>
          </p:cNvPr>
          <p:cNvSpPr txBox="1"/>
          <p:nvPr/>
        </p:nvSpPr>
        <p:spPr>
          <a:xfrm>
            <a:off x="298378" y="502363"/>
            <a:ext cx="24266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Oh you were too “busy” to fill out your FAFSA?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56300-CE9C-408D-8D17-409E6CEF6622}"/>
              </a:ext>
            </a:extLst>
          </p:cNvPr>
          <p:cNvSpPr txBox="1"/>
          <p:nvPr/>
        </p:nvSpPr>
        <p:spPr>
          <a:xfrm>
            <a:off x="8892081" y="1166842"/>
            <a:ext cx="34476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Must’ve been doing something very important.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23AF34-B017-4685-B26C-A2CBAB01CADC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13" b="98326" l="1852" r="97531">
                        <a14:foregroundMark x1="6481" y1="8368" x2="22531" y2="7531"/>
                        <a14:foregroundMark x1="22531" y1="7531" x2="30864" y2="7531"/>
                        <a14:foregroundMark x1="70988" y1="10460" x2="77160" y2="8368"/>
                        <a14:foregroundMark x1="91049" y1="7113" x2="87963" y2="17155"/>
                        <a14:foregroundMark x1="87963" y1="17155" x2="87963" y2="18828"/>
                        <a14:foregroundMark x1="95062" y1="22176" x2="91975" y2="32218"/>
                        <a14:foregroundMark x1="91975" y1="32218" x2="89506" y2="36820"/>
                        <a14:foregroundMark x1="91358" y1="21757" x2="97531" y2="24268"/>
                        <a14:foregroundMark x1="66975" y1="82845" x2="69753" y2="81172"/>
                        <a14:foregroundMark x1="88889" y1="82008" x2="91049" y2="91632"/>
                        <a14:foregroundMark x1="51235" y1="91632" x2="52778" y2="95397"/>
                        <a14:foregroundMark x1="23457" y1="85774" x2="14506" y2="79079"/>
                        <a14:foregroundMark x1="2160" y1="55230" x2="4630" y2="66946"/>
                        <a14:foregroundMark x1="2160" y1="52720" x2="11728" y2="50209"/>
                        <a14:foregroundMark x1="26235" y1="55230" x2="26543" y2="63180"/>
                        <a14:foregroundMark x1="45988" y1="35146" x2="42901" y2="32218"/>
                        <a14:foregroundMark x1="41358" y1="32218" x2="41667" y2="31381"/>
                        <a14:foregroundMark x1="42901" y1="30962" x2="46914" y2="29707"/>
                        <a14:foregroundMark x1="26543" y1="90377" x2="33025" y2="97908"/>
                        <a14:foregroundMark x1="33025" y1="97908" x2="33642" y2="97908"/>
                        <a14:foregroundMark x1="33333" y1="94142" x2="38580" y2="93724"/>
                        <a14:foregroundMark x1="33951" y1="98326" x2="45988" y2="95397"/>
                        <a14:foregroundMark x1="56173" y1="95397" x2="65123" y2="96234"/>
                        <a14:foregroundMark x1="65123" y1="92050" x2="63889" y2="89121"/>
                        <a14:foregroundMark x1="96914" y1="57741" x2="96296" y2="68619"/>
                        <a14:foregroundMark x1="96296" y1="68619" x2="94753" y2="71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6" y="988078"/>
            <a:ext cx="6498505" cy="46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B3A8-B36A-4A73-B9EA-D7B2C2E7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Excuses we’ve heard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88CB5-86B7-47D1-AE02-12E15AE42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My Parents Make Too Much Money, So I Won't Qualify for Financial Aid</a:t>
            </a:r>
          </a:p>
          <a:p>
            <a:r>
              <a:rPr lang="en-US" b="1" dirty="0"/>
              <a:t>My Parents Are Undocumented, So I Can't Apply for Federal Student Aid </a:t>
            </a:r>
            <a:r>
              <a:rPr lang="en-US" i="1" dirty="0"/>
              <a:t>The FAFSA does not ask parents about their citizenship status. Undocumented students cannot receive federal financial aid, but the citizenship of parents has no bearing on aid eligibility. </a:t>
            </a:r>
            <a:endParaRPr lang="en-US" b="1" i="1" dirty="0"/>
          </a:p>
          <a:p>
            <a:r>
              <a:rPr lang="en-US" b="1" dirty="0"/>
              <a:t>By Providing Their Information, My Parents Become Responsible for Paying for College</a:t>
            </a:r>
          </a:p>
          <a:p>
            <a:r>
              <a:rPr lang="en-US" b="1" dirty="0"/>
              <a:t>If My Financial Situation Changes, There's Nothing I Can Do About It</a:t>
            </a:r>
          </a:p>
          <a:p>
            <a:r>
              <a:rPr lang="en-US" b="1" dirty="0"/>
              <a:t>Determinations of Financial Aid Are Final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1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815375" y="-4787"/>
            <a:ext cx="4708652" cy="708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Financial Aid?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787926" y="1406987"/>
            <a:ext cx="7140067" cy="5632774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dirty="0"/>
              <a:t>Aid that comes from the federal government that helps parents and students pay for college</a:t>
            </a:r>
          </a:p>
          <a:p>
            <a:endParaRPr lang="en-US" dirty="0"/>
          </a:p>
          <a:p>
            <a:pPr lvl="1"/>
            <a:r>
              <a:rPr lang="en-US" sz="4000" dirty="0"/>
              <a:t>Grants</a:t>
            </a:r>
          </a:p>
          <a:p>
            <a:pPr lvl="1"/>
            <a:r>
              <a:rPr lang="en-US" sz="4000" dirty="0"/>
              <a:t>Work Study</a:t>
            </a:r>
          </a:p>
          <a:p>
            <a:pPr lvl="1"/>
            <a:r>
              <a:rPr lang="en-US" sz="4000" dirty="0"/>
              <a:t>Loans</a:t>
            </a:r>
          </a:p>
          <a:p>
            <a:pPr lvl="1"/>
            <a:r>
              <a:rPr lang="en-US" sz="4000" dirty="0"/>
              <a:t>Scholarships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D1210-9525-4BDA-B965-7C49DCDA0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" y="42863"/>
            <a:ext cx="4514850" cy="6772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85D92E-7471-4461-8C56-9D719A356829}"/>
              </a:ext>
            </a:extLst>
          </p:cNvPr>
          <p:cNvSpPr/>
          <p:nvPr/>
        </p:nvSpPr>
        <p:spPr>
          <a:xfrm>
            <a:off x="5360278" y="703494"/>
            <a:ext cx="5618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“The fast break”</a:t>
            </a:r>
          </a:p>
        </p:txBody>
      </p:sp>
    </p:spTree>
    <p:extLst>
      <p:ext uri="{BB962C8B-B14F-4D97-AF65-F5344CB8AC3E}">
        <p14:creationId xmlns:p14="http://schemas.microsoft.com/office/powerpoint/2010/main" val="2200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7CCC5-687D-47C6-834B-36896151134A}"/>
              </a:ext>
            </a:extLst>
          </p:cNvPr>
          <p:cNvSpPr/>
          <p:nvPr/>
        </p:nvSpPr>
        <p:spPr>
          <a:xfrm>
            <a:off x="6990226" y="2476107"/>
            <a:ext cx="49888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Money you receive that you do not have to pay back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Based on your family’s ability to pay the cost of your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4F915-B6A5-49BB-8FAE-BFA24A4A4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E1822B-EC22-494E-A362-5C78B8AA886F}"/>
              </a:ext>
            </a:extLst>
          </p:cNvPr>
          <p:cNvSpPr/>
          <p:nvPr/>
        </p:nvSpPr>
        <p:spPr>
          <a:xfrm>
            <a:off x="8047404" y="1044406"/>
            <a:ext cx="2874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GRANTS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665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346" y="218941"/>
            <a:ext cx="117326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Subsidized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federal government pays the interest while you are in school.</a:t>
            </a:r>
          </a:p>
          <a:p>
            <a:endParaRPr lang="en-US" sz="2400" dirty="0"/>
          </a:p>
          <a:p>
            <a:r>
              <a:rPr lang="en-US" sz="2400" b="1" dirty="0"/>
              <a:t>Unsubsidized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interest will accrue while you are in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Parent Loans for Undergraduate Students.</a:t>
            </a:r>
          </a:p>
          <a:p>
            <a:endParaRPr lang="en-US" sz="2400" dirty="0"/>
          </a:p>
          <a:p>
            <a:r>
              <a:rPr lang="en-US" sz="2400" b="1" dirty="0"/>
              <a:t>Private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interest also accrues while you are in school.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Except PLUS; </a:t>
            </a:r>
            <a:r>
              <a:rPr lang="en-US" sz="2400" dirty="0"/>
              <a:t>All loan repayments start 6 months after you graduate, cease to enroll, or cease to enroll at least half time.</a:t>
            </a:r>
            <a:r>
              <a:rPr lang="en-US" sz="2000" dirty="0"/>
              <a:t> </a:t>
            </a:r>
          </a:p>
        </p:txBody>
      </p:sp>
      <p:pic>
        <p:nvPicPr>
          <p:cNvPr id="1026" name="Picture 2" descr="Image result for l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82" y="1542894"/>
            <a:ext cx="3979204" cy="298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7CA68DD5F2E4DA5AF000D212F61B9" ma:contentTypeVersion="9" ma:contentTypeDescription="Create a new document." ma:contentTypeScope="" ma:versionID="0ebb5ba04652a0ec8136a2ec7da5586a">
  <xsd:schema xmlns:xsd="http://www.w3.org/2001/XMLSchema" xmlns:xs="http://www.w3.org/2001/XMLSchema" xmlns:p="http://schemas.microsoft.com/office/2006/metadata/properties" xmlns:ns3="afe9ffa0-ff28-411f-a15b-e15265a005c5" targetNamespace="http://schemas.microsoft.com/office/2006/metadata/properties" ma:root="true" ma:fieldsID="e46374a750e31b8f911e06e547b14fc1" ns3:_="">
    <xsd:import namespace="afe9ffa0-ff28-411f-a15b-e15265a005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9ffa0-ff28-411f-a15b-e15265a00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5705FF-1137-4900-8192-727494154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9ffa0-ff28-411f-a15b-e15265a005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61648F-38AA-4DE4-827D-AAEE97CA3D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8BCA8C-5F46-4BD2-BC21-213B532B813D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fe9ffa0-ff28-411f-a15b-e15265a005c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437</TotalTime>
  <Words>632</Words>
  <Application>Microsoft Office PowerPoint</Application>
  <PresentationFormat>Widescreen</PresentationFormat>
  <Paragraphs>115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Adobe Devanagari</vt:lpstr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Objectives </vt:lpstr>
      <vt:lpstr>PowerPoint Presentation</vt:lpstr>
      <vt:lpstr>PowerPoint Presentation</vt:lpstr>
      <vt:lpstr>PowerPoint Presentation</vt:lpstr>
      <vt:lpstr>Excuses we’ve heard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an Independent  or a  Dependent student?</vt:lpstr>
      <vt:lpstr>Create an ID</vt:lpstr>
      <vt:lpstr>PowerPoint Presentation</vt:lpstr>
      <vt:lpstr>Which Parent to use on FAFSA</vt:lpstr>
      <vt:lpstr>Up load taxes from the IRS on FAFSA</vt:lpstr>
      <vt:lpstr>Don’t sleep on Small Colleges</vt:lpstr>
      <vt:lpstr>Need to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Shawana Wilson</dc:creator>
  <cp:lastModifiedBy>Elizabeth Mitchell</cp:lastModifiedBy>
  <cp:revision>29</cp:revision>
  <dcterms:created xsi:type="dcterms:W3CDTF">2020-12-03T13:47:37Z</dcterms:created>
  <dcterms:modified xsi:type="dcterms:W3CDTF">2021-03-01T18:56:30Z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0x010100FD97CA68DD5F2E4DA5AF000D212F61B9</vt:lpwstr>
  </property>
</Properties>
</file>